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2"/>
  </p:notesMasterIdLst>
  <p:sldIdLst>
    <p:sldId id="256" r:id="rId2"/>
    <p:sldId id="257" r:id="rId3"/>
    <p:sldId id="260" r:id="rId4"/>
    <p:sldId id="261" r:id="rId5"/>
    <p:sldId id="264" r:id="rId6"/>
    <p:sldId id="265" r:id="rId7"/>
    <p:sldId id="266" r:id="rId8"/>
    <p:sldId id="259" r:id="rId9"/>
    <p:sldId id="262" r:id="rId10"/>
    <p:sldId id="263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686"/>
  </p:normalViewPr>
  <p:slideViewPr>
    <p:cSldViewPr>
      <p:cViewPr varScale="1">
        <p:scale>
          <a:sx n="202" d="100"/>
          <a:sy n="202" d="100"/>
        </p:scale>
        <p:origin x="896" y="1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57F8C-C03D-4A0C-851D-2053CF3DC57F}" type="datetimeFigureOut">
              <a:rPr lang="zh-TW" altLang="en-US" smtClean="0"/>
              <a:pPr/>
              <a:t>2018/9/11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5E49BB-FFFA-4F41-9279-97D0602E01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769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E49BB-FFFA-4F41-9279-97D0602E01D5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6839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E49BB-FFFA-4F41-9279-97D0602E01D5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1445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E49BB-FFFA-4F41-9279-97D0602E01D5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763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17D31-1A14-41BF-BE60-EB5B24E0943A}" type="datetimeFigureOut">
              <a:rPr lang="zh-TW" altLang="en-US" smtClean="0"/>
              <a:pPr/>
              <a:t>2018/9/11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EFE4E26-02C7-4C0F-BEE0-C1DA43CED07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926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17D31-1A14-41BF-BE60-EB5B24E0943A}" type="datetimeFigureOut">
              <a:rPr lang="zh-TW" altLang="en-US" smtClean="0"/>
              <a:pPr/>
              <a:t>2018/9/11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EFE4E26-02C7-4C0F-BEE0-C1DA43CED07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455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17D31-1A14-41BF-BE60-EB5B24E0943A}" type="datetimeFigureOut">
              <a:rPr lang="zh-TW" altLang="en-US" smtClean="0"/>
              <a:pPr/>
              <a:t>2018/9/11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EFE4E26-02C7-4C0F-BEE0-C1DA43CED07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7287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17D31-1A14-41BF-BE60-EB5B24E0943A}" type="datetimeFigureOut">
              <a:rPr lang="zh-TW" altLang="en-US" smtClean="0"/>
              <a:pPr/>
              <a:t>2018/9/11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EFE4E26-02C7-4C0F-BEE0-C1DA43CED07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5453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17D31-1A14-41BF-BE60-EB5B24E0943A}" type="datetimeFigureOut">
              <a:rPr lang="zh-TW" altLang="en-US" smtClean="0"/>
              <a:pPr/>
              <a:t>2018/9/11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EFE4E26-02C7-4C0F-BEE0-C1DA43CED07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3789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17D31-1A14-41BF-BE60-EB5B24E0943A}" type="datetimeFigureOut">
              <a:rPr lang="zh-TW" altLang="en-US" smtClean="0"/>
              <a:pPr/>
              <a:t>2018/9/11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E4E26-02C7-4C0F-BEE0-C1DA43CED07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3540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17D31-1A14-41BF-BE60-EB5B24E0943A}" type="datetimeFigureOut">
              <a:rPr lang="zh-TW" altLang="en-US" smtClean="0"/>
              <a:pPr/>
              <a:t>2018/9/11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E4E26-02C7-4C0F-BEE0-C1DA43CED07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26521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17D31-1A14-41BF-BE60-EB5B24E0943A}" type="datetimeFigureOut">
              <a:rPr lang="zh-TW" altLang="en-US" smtClean="0"/>
              <a:pPr/>
              <a:t>2018/9/11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E4E26-02C7-4C0F-BEE0-C1DA43CED07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97968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0AB17D31-1A14-41BF-BE60-EB5B24E0943A}" type="datetimeFigureOut">
              <a:rPr lang="zh-TW" altLang="en-US" smtClean="0"/>
              <a:pPr/>
              <a:t>2018/9/11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EFE4E26-02C7-4C0F-BEE0-C1DA43CED07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6081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17D31-1A14-41BF-BE60-EB5B24E0943A}" type="datetimeFigureOut">
              <a:rPr lang="zh-TW" altLang="en-US" smtClean="0"/>
              <a:pPr/>
              <a:t>2018/9/11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E4E26-02C7-4C0F-BEE0-C1DA43CED07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0912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17D31-1A14-41BF-BE60-EB5B24E0943A}" type="datetimeFigureOut">
              <a:rPr lang="zh-TW" altLang="en-US" smtClean="0"/>
              <a:pPr/>
              <a:t>2018/9/11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EFE4E26-02C7-4C0F-BEE0-C1DA43CED07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5554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17D31-1A14-41BF-BE60-EB5B24E0943A}" type="datetimeFigureOut">
              <a:rPr lang="zh-TW" altLang="en-US" smtClean="0"/>
              <a:pPr/>
              <a:t>2018/9/11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E4E26-02C7-4C0F-BEE0-C1DA43CED07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923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17D31-1A14-41BF-BE60-EB5B24E0943A}" type="datetimeFigureOut">
              <a:rPr lang="zh-TW" altLang="en-US" smtClean="0"/>
              <a:pPr/>
              <a:t>2018/9/11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E4E26-02C7-4C0F-BEE0-C1DA43CED07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731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17D31-1A14-41BF-BE60-EB5B24E0943A}" type="datetimeFigureOut">
              <a:rPr lang="zh-TW" altLang="en-US" smtClean="0"/>
              <a:pPr/>
              <a:t>2018/9/11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E4E26-02C7-4C0F-BEE0-C1DA43CED07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458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17D31-1A14-41BF-BE60-EB5B24E0943A}" type="datetimeFigureOut">
              <a:rPr lang="zh-TW" altLang="en-US" smtClean="0"/>
              <a:pPr/>
              <a:t>2018/9/11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E4E26-02C7-4C0F-BEE0-C1DA43CED07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6969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17D31-1A14-41BF-BE60-EB5B24E0943A}" type="datetimeFigureOut">
              <a:rPr lang="zh-TW" altLang="en-US" smtClean="0"/>
              <a:pPr/>
              <a:t>2018/9/11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E4E26-02C7-4C0F-BEE0-C1DA43CED07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3793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17D31-1A14-41BF-BE60-EB5B24E0943A}" type="datetimeFigureOut">
              <a:rPr lang="zh-TW" altLang="en-US" smtClean="0"/>
              <a:pPr/>
              <a:t>2018/9/11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E4E26-02C7-4C0F-BEE0-C1DA43CED07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4921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17D31-1A14-41BF-BE60-EB5B24E0943A}" type="datetimeFigureOut">
              <a:rPr lang="zh-TW" altLang="en-US" smtClean="0"/>
              <a:pPr/>
              <a:t>2018/9/11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E4E26-02C7-4C0F-BEE0-C1DA43CED07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35390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  <p:sldLayoutId id="2147483926" r:id="rId14"/>
    <p:sldLayoutId id="2147483927" r:id="rId15"/>
    <p:sldLayoutId id="2147483928" r:id="rId16"/>
    <p:sldLayoutId id="214748392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ccu.edu.tw/~shiwulo/cours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inyurl.com/y9ku3e8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作業系統概論</a:t>
            </a:r>
            <a:endParaRPr lang="zh-TW" altLang="en-US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授課老師</a:t>
            </a:r>
            <a:r>
              <a:rPr lang="en-US" altLang="zh-TW" dirty="0"/>
              <a:t>:</a:t>
            </a:r>
          </a:p>
          <a:p>
            <a:r>
              <a:rPr lang="zh-TW" altLang="en-US" dirty="0"/>
              <a:t>羅習五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13208000" y="252845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回家考（暫定）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50000"/>
              </a:lnSpc>
            </a:pPr>
            <a:r>
              <a:rPr kumimoji="1" lang="en-US" altLang="zh-TW" dirty="0"/>
              <a:t>Share memory</a:t>
            </a:r>
          </a:p>
          <a:p>
            <a:pPr>
              <a:lnSpc>
                <a:spcPct val="150000"/>
              </a:lnSpc>
            </a:pPr>
            <a:r>
              <a:rPr kumimoji="1" lang="en-US" altLang="zh-TW" dirty="0"/>
              <a:t>Calculate Pi</a:t>
            </a:r>
            <a:r>
              <a:rPr kumimoji="1" lang="zh-TW" altLang="en-US" dirty="0"/>
              <a:t>（暫定）</a:t>
            </a:r>
            <a:endParaRPr kumimoji="1" lang="en-US" altLang="zh-TW" dirty="0"/>
          </a:p>
          <a:p>
            <a:pPr>
              <a:lnSpc>
                <a:spcPct val="150000"/>
              </a:lnSpc>
            </a:pPr>
            <a:r>
              <a:rPr kumimoji="1" lang="en-US" altLang="zh-TW" dirty="0"/>
              <a:t>User space memory management</a:t>
            </a:r>
          </a:p>
          <a:p>
            <a:pPr>
              <a:lnSpc>
                <a:spcPct val="150000"/>
              </a:lnSpc>
            </a:pPr>
            <a:r>
              <a:rPr kumimoji="1" lang="en-US" altLang="zh-TW" dirty="0"/>
              <a:t>Linux system information (/proc)</a:t>
            </a:r>
          </a:p>
        </p:txBody>
      </p:sp>
    </p:spTree>
    <p:extLst>
      <p:ext uri="{BB962C8B-B14F-4D97-AF65-F5344CB8AC3E}">
        <p14:creationId xmlns:p14="http://schemas.microsoft.com/office/powerpoint/2010/main" val="1544443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修課前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zh-TW" altLang="en-US" dirty="0"/>
              <a:t>這是 </a:t>
            </a:r>
            <a:r>
              <a:rPr lang="en-US" altLang="zh-TW" dirty="0"/>
              <a:t>“</a:t>
            </a:r>
            <a:r>
              <a:rPr lang="zh-TW" altLang="en-US" b="1" dirty="0"/>
              <a:t>作業系統 </a:t>
            </a:r>
            <a:r>
              <a:rPr lang="en-US" altLang="zh-TW" dirty="0"/>
              <a:t>”</a:t>
            </a:r>
            <a:r>
              <a:rPr lang="zh-TW" altLang="en-US" dirty="0"/>
              <a:t> </a:t>
            </a:r>
            <a:endParaRPr lang="en-US" altLang="zh-TW" dirty="0"/>
          </a:p>
          <a:p>
            <a:pPr lvl="1"/>
            <a:r>
              <a:rPr lang="zh-TW" altLang="en-US" dirty="0"/>
              <a:t>授課老師是</a:t>
            </a:r>
            <a:r>
              <a:rPr lang="zh-TW" altLang="en-US" b="1" dirty="0"/>
              <a:t>羅習五</a:t>
            </a:r>
            <a:endParaRPr lang="en-US" altLang="zh-TW" b="1" dirty="0"/>
          </a:p>
          <a:p>
            <a:pPr lvl="1"/>
            <a:r>
              <a:rPr lang="zh-TW" altLang="en-US" dirty="0"/>
              <a:t>上課教室 </a:t>
            </a:r>
            <a:r>
              <a:rPr lang="en-US" altLang="zh-TW" dirty="0"/>
              <a:t>『</a:t>
            </a:r>
            <a:r>
              <a:rPr lang="zh-CN" altLang="en-US" dirty="0"/>
              <a:t>創新大樓</a:t>
            </a:r>
            <a:r>
              <a:rPr lang="en-US" altLang="zh-CN" dirty="0"/>
              <a:t>341</a:t>
            </a:r>
            <a:r>
              <a:rPr lang="en-US" altLang="zh-TW" dirty="0"/>
              <a:t>』</a:t>
            </a:r>
          </a:p>
          <a:p>
            <a:pPr lvl="1"/>
            <a:r>
              <a:rPr lang="zh-CN" altLang="en-US" dirty="0"/>
              <a:t>歷年的上課錄影</a:t>
            </a:r>
            <a:endParaRPr lang="en-US" altLang="zh-CN" dirty="0"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2"/>
            <a:r>
              <a:rPr lang="en-US" altLang="zh-TW" dirty="0">
                <a:hlinkClick r:id="rId3"/>
              </a:rPr>
              <a:t>https://www.cs.ccu.edu.tw/~shiwulo/course/</a:t>
            </a:r>
            <a:endParaRPr lang="en-US" altLang="zh-TW" dirty="0"/>
          </a:p>
          <a:p>
            <a:pPr lvl="1"/>
            <a:r>
              <a:rPr lang="zh-CN" altLang="en-US" dirty="0"/>
              <a:t>這學期的上課投影片（</a:t>
            </a:r>
            <a:r>
              <a:rPr lang="en-US" altLang="zh-CN" dirty="0" err="1"/>
              <a:t>dropbox</a:t>
            </a:r>
            <a:r>
              <a:rPr lang="zh-CN" altLang="en-US" dirty="0"/>
              <a:t>）</a:t>
            </a:r>
            <a:endParaRPr lang="en-US" altLang="zh-TW" dirty="0"/>
          </a:p>
          <a:p>
            <a:pPr lvl="2"/>
            <a:r>
              <a:rPr lang="en-US" altLang="zh-TW" dirty="0">
                <a:hlinkClick r:id="rId4"/>
              </a:rPr>
              <a:t>https://tinyurl.com/y9ku3e8v</a:t>
            </a:r>
            <a:endParaRPr lang="en-US" altLang="zh-TW" dirty="0"/>
          </a:p>
          <a:p>
            <a:pPr lvl="1"/>
            <a:r>
              <a:rPr lang="zh-CN" altLang="en-US" dirty="0"/>
              <a:t>本份投影片可以在</a:t>
            </a:r>
            <a:r>
              <a:rPr lang="en-US" altLang="zh-CN" dirty="0" err="1"/>
              <a:t>ecourse</a:t>
            </a:r>
            <a:r>
              <a:rPr lang="zh-CN" altLang="en-US" dirty="0"/>
              <a:t>上找到</a:t>
            </a:r>
            <a:endParaRPr lang="en-US" altLang="zh-TW" dirty="0"/>
          </a:p>
          <a:p>
            <a:r>
              <a:rPr lang="zh-TW" altLang="en-US" dirty="0"/>
              <a:t>需要知識</a:t>
            </a:r>
            <a:endParaRPr lang="en-US" altLang="zh-TW" dirty="0"/>
          </a:p>
          <a:p>
            <a:pPr lvl="1"/>
            <a:r>
              <a:rPr lang="en-US" altLang="zh-TW" dirty="0"/>
              <a:t>C</a:t>
            </a:r>
            <a:r>
              <a:rPr lang="zh-TW" altLang="en-US" dirty="0"/>
              <a:t> </a:t>
            </a:r>
            <a:r>
              <a:rPr lang="en-US" altLang="zh-TW" dirty="0"/>
              <a:t>&amp;</a:t>
            </a:r>
            <a:r>
              <a:rPr lang="zh-TW" altLang="en-US" dirty="0"/>
              <a:t> </a:t>
            </a:r>
            <a:r>
              <a:rPr lang="en-US" altLang="zh-TW" dirty="0"/>
              <a:t>Unix (system programming, </a:t>
            </a:r>
            <a:r>
              <a:rPr lang="zh-TW" altLang="en-US" dirty="0"/>
              <a:t>熊伯安</a:t>
            </a:r>
            <a:r>
              <a:rPr lang="en-US" altLang="zh-TW" dirty="0"/>
              <a:t>/</a:t>
            </a:r>
            <a:r>
              <a:rPr lang="zh-TW" altLang="en-US" dirty="0"/>
              <a:t>羅習五老師</a:t>
            </a:r>
            <a:r>
              <a:rPr lang="en-US" altLang="zh-TW" dirty="0"/>
              <a:t>)</a:t>
            </a:r>
          </a:p>
          <a:p>
            <a:pPr lvl="1"/>
            <a:r>
              <a:rPr lang="zh-TW" altLang="en-US" dirty="0"/>
              <a:t>資料結構</a:t>
            </a:r>
            <a:endParaRPr lang="en-US" altLang="zh-TW" dirty="0"/>
          </a:p>
          <a:p>
            <a:pPr lvl="1"/>
            <a:r>
              <a:rPr lang="zh-TW" altLang="en-US" dirty="0"/>
              <a:t>計算機結構（這學期教授，相關部分會於課堂補充）</a:t>
            </a:r>
            <a:endParaRPr lang="en-US" altLang="zh-TW" dirty="0"/>
          </a:p>
          <a:p>
            <a:pPr lvl="1"/>
            <a:r>
              <a:rPr lang="en-US" altLang="zh-TW" dirty="0"/>
              <a:t>Assembly</a:t>
            </a:r>
          </a:p>
          <a:p>
            <a:r>
              <a:rPr lang="zh-CN" altLang="en-US" u="sng" dirty="0"/>
              <a:t>授課老師可能會穿短褲上課</a:t>
            </a:r>
            <a:endParaRPr lang="en-US" altLang="zh-TW" u="sng" dirty="0"/>
          </a:p>
          <a:p>
            <a:pPr lvl="1"/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課程進行方式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TW" altLang="en-US" dirty="0"/>
              <a:t>非同步課程（網路教學）</a:t>
            </a:r>
            <a:endParaRPr kumimoji="1" lang="en-US" altLang="zh-TW" dirty="0"/>
          </a:p>
          <a:p>
            <a:pPr lvl="1">
              <a:lnSpc>
                <a:spcPct val="150000"/>
              </a:lnSpc>
            </a:pPr>
            <a:r>
              <a:rPr kumimoji="1" lang="zh-TW" altLang="en-US" dirty="0"/>
              <a:t>上課前可以預習</a:t>
            </a:r>
            <a:endParaRPr kumimoji="1" lang="en-US" altLang="zh-TW" dirty="0"/>
          </a:p>
          <a:p>
            <a:pPr>
              <a:lnSpc>
                <a:spcPct val="150000"/>
              </a:lnSpc>
            </a:pPr>
            <a:r>
              <a:rPr kumimoji="1" lang="zh-TW" altLang="en-US" dirty="0"/>
              <a:t>同步教學</a:t>
            </a:r>
            <a:endParaRPr kumimoji="1" lang="en-US" altLang="zh-TW" dirty="0"/>
          </a:p>
          <a:p>
            <a:pPr lvl="1">
              <a:lnSpc>
                <a:spcPct val="150000"/>
              </a:lnSpc>
            </a:pPr>
            <a:r>
              <a:rPr kumimoji="1" lang="zh-TW" altLang="en-US" dirty="0"/>
              <a:t>至授課教室</a:t>
            </a:r>
            <a:endParaRPr kumimoji="1" lang="en-US" altLang="zh-TW" dirty="0"/>
          </a:p>
          <a:p>
            <a:pPr>
              <a:lnSpc>
                <a:spcPct val="150000"/>
              </a:lnSpc>
            </a:pPr>
            <a:r>
              <a:rPr kumimoji="1" lang="zh-TW" altLang="en-US" dirty="0"/>
              <a:t>上課錄影</a:t>
            </a:r>
            <a:endParaRPr kumimoji="1" lang="en-US" altLang="zh-TW" dirty="0"/>
          </a:p>
          <a:p>
            <a:pPr lvl="1">
              <a:lnSpc>
                <a:spcPct val="150000"/>
              </a:lnSpc>
            </a:pPr>
            <a:r>
              <a:rPr kumimoji="1" lang="zh-TW" altLang="en-US" dirty="0"/>
              <a:t>回家可以複習</a:t>
            </a:r>
            <a:endParaRPr kumimoji="1" lang="en-US" altLang="zh-TW" dirty="0"/>
          </a:p>
          <a:p>
            <a:pPr marL="118872" indent="0">
              <a:buNone/>
            </a:pPr>
            <a:endParaRPr kumimoji="1"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94160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課程評分方式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altLang="zh-TW" dirty="0"/>
              <a:t>(20%)</a:t>
            </a:r>
            <a:r>
              <a:rPr lang="zh-TW" altLang="zh-TW" dirty="0"/>
              <a:t> </a:t>
            </a:r>
            <a:r>
              <a:rPr lang="zh-TW" altLang="en-US" dirty="0"/>
              <a:t>出席率及小考</a:t>
            </a:r>
            <a:r>
              <a:rPr lang="zh-TW" altLang="zh-TW" dirty="0"/>
              <a:t>：</a:t>
            </a:r>
            <a:r>
              <a:rPr lang="zh-TW" altLang="en-US" dirty="0"/>
              <a:t>上課出席率</a:t>
            </a:r>
            <a:r>
              <a:rPr lang="zh-TW" altLang="zh-TW" dirty="0"/>
              <a:t>。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en-US" altLang="zh-TW" dirty="0"/>
              <a:t>(20%)</a:t>
            </a:r>
            <a:r>
              <a:rPr lang="zh-TW" altLang="en-US" dirty="0"/>
              <a:t>回家考：</a:t>
            </a:r>
            <a:r>
              <a:rPr lang="zh-TW" altLang="zh-TW" dirty="0"/>
              <a:t>佔總成績之</a:t>
            </a:r>
            <a:r>
              <a:rPr lang="en-US" altLang="zh-TW" dirty="0"/>
              <a:t>20%</a:t>
            </a:r>
            <a:r>
              <a:rPr lang="zh-TW" altLang="zh-TW" dirty="0"/>
              <a:t>。</a:t>
            </a:r>
          </a:p>
          <a:p>
            <a:pPr lvl="0">
              <a:lnSpc>
                <a:spcPct val="150000"/>
              </a:lnSpc>
            </a:pPr>
            <a:r>
              <a:rPr lang="en-US" altLang="zh-TW" dirty="0"/>
              <a:t>(60%)</a:t>
            </a:r>
            <a:r>
              <a:rPr lang="zh-TW" altLang="zh-TW" dirty="0"/>
              <a:t>期中考</a:t>
            </a:r>
            <a:r>
              <a:rPr lang="zh-TW" altLang="en-US" dirty="0"/>
              <a:t>、</a:t>
            </a:r>
            <a:r>
              <a:rPr lang="zh-TW" altLang="zh-TW" dirty="0"/>
              <a:t>期末考：</a:t>
            </a:r>
            <a:r>
              <a:rPr lang="zh-TW" altLang="en-US" dirty="0"/>
              <a:t>分別</a:t>
            </a:r>
            <a:r>
              <a:rPr lang="zh-TW" altLang="zh-TW" dirty="0"/>
              <a:t>佔總成績之</a:t>
            </a:r>
            <a:r>
              <a:rPr lang="en-US" altLang="zh-TW" dirty="0"/>
              <a:t>30%</a:t>
            </a:r>
            <a:r>
              <a:rPr lang="zh-TW" altLang="en-US" dirty="0"/>
              <a:t>及</a:t>
            </a:r>
            <a:r>
              <a:rPr lang="en-US" altLang="zh-TW" dirty="0"/>
              <a:t>30%</a:t>
            </a:r>
            <a:r>
              <a:rPr lang="zh-TW" altLang="zh-TW" dirty="0"/>
              <a:t>。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24919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5795436-959A-BC4C-A97B-FECFD5DE8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上課教材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909C259-F8F0-E244-B88C-2B0B00369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88471"/>
          </a:xfrm>
        </p:spPr>
        <p:txBody>
          <a:bodyPr anchor="ctr"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kumimoji="1" lang="zh-TW" altLang="en-US" dirty="0"/>
              <a:t>自編講義，以恐龍書（後面說明）為主軸，以</a:t>
            </a:r>
            <a:r>
              <a:rPr kumimoji="1" lang="en-US" altLang="zh-TW" dirty="0"/>
              <a:t>Linux</a:t>
            </a:r>
            <a:r>
              <a:rPr kumimoji="1" lang="zh-CN" altLang="en-US" dirty="0"/>
              <a:t>為例子</a:t>
            </a:r>
            <a:endParaRPr kumimoji="1" lang="en-US" altLang="zh-CN" dirty="0"/>
          </a:p>
          <a:p>
            <a:pPr>
              <a:lnSpc>
                <a:spcPct val="150000"/>
              </a:lnSpc>
            </a:pPr>
            <a:r>
              <a:rPr kumimoji="1" lang="zh-CN" altLang="en-US" dirty="0"/>
              <a:t>上課內容將搭配上學期的「系統程式設計」</a:t>
            </a:r>
            <a:endParaRPr kumimoji="1" lang="en-US" altLang="zh-CN" dirty="0"/>
          </a:p>
          <a:p>
            <a:pPr>
              <a:lnSpc>
                <a:spcPct val="150000"/>
              </a:lnSpc>
            </a:pPr>
            <a:r>
              <a:rPr kumimoji="1" lang="zh-CN" altLang="en-US" dirty="0"/>
              <a:t>上課教材放在</a:t>
            </a:r>
            <a:r>
              <a:rPr kumimoji="1" lang="en-US" altLang="zh-CN" dirty="0"/>
              <a:t>Dropbox</a:t>
            </a:r>
            <a:r>
              <a:rPr kumimoji="1" lang="zh-CN" altLang="en-US" dirty="0"/>
              <a:t>的第一層目錄</a:t>
            </a:r>
            <a:endParaRPr kumimoji="1" lang="en-US" altLang="zh-CN" dirty="0"/>
          </a:p>
          <a:p>
            <a:pPr>
              <a:lnSpc>
                <a:spcPct val="150000"/>
              </a:lnSpc>
            </a:pPr>
            <a:r>
              <a:rPr kumimoji="1" lang="zh-CN" altLang="en-US" dirty="0"/>
              <a:t>教材還在編撰中</a:t>
            </a:r>
            <a:endParaRPr kumimoji="1" lang="en-US" altLang="zh-CN" dirty="0"/>
          </a:p>
          <a:p>
            <a:pPr>
              <a:lnSpc>
                <a:spcPct val="150000"/>
              </a:lnSpc>
            </a:pPr>
            <a:r>
              <a:rPr kumimoji="1" lang="zh-CN" altLang="en-US" dirty="0"/>
              <a:t>某些恐龍書的例子在教材中不會出現，但會放在補充教材，由同學自行回家看</a:t>
            </a:r>
            <a:endParaRPr kumimoji="1" lang="en-US" altLang="zh-CN" dirty="0"/>
          </a:p>
          <a:p>
            <a:pPr lvl="1">
              <a:lnSpc>
                <a:spcPct val="150000"/>
              </a:lnSpc>
            </a:pPr>
            <a:r>
              <a:rPr kumimoji="1" lang="zh-TW" altLang="en-US" dirty="0"/>
              <a:t>例如：</a:t>
            </a:r>
            <a:r>
              <a:rPr kumimoji="1" lang="en-US" altLang="zh-TW" dirty="0"/>
              <a:t> Banker’s algorithm </a:t>
            </a:r>
            <a:r>
              <a:rPr kumimoji="1" lang="zh-TW" altLang="en-US" dirty="0"/>
              <a:t>，這個演算法只出現在</a:t>
            </a:r>
            <a:r>
              <a:rPr kumimoji="1" lang="en-US" altLang="zh-TW" dirty="0"/>
              <a:t>Dijkstra</a:t>
            </a:r>
            <a:r>
              <a:rPr kumimoji="1" lang="zh-CN" altLang="en-US" dirty="0"/>
              <a:t>於「</a:t>
            </a:r>
            <a:r>
              <a:rPr kumimoji="1" lang="en-US" altLang="zh-CN" dirty="0"/>
              <a:t>1968</a:t>
            </a:r>
            <a:r>
              <a:rPr kumimoji="1" lang="zh-CN" altLang="en-US" dirty="0"/>
              <a:t>」年設計的</a:t>
            </a:r>
            <a:r>
              <a:rPr kumimoji="1" lang="en-US" altLang="zh-CN" dirty="0"/>
              <a:t>THE</a:t>
            </a:r>
            <a:r>
              <a:rPr kumimoji="1" lang="zh-CN" altLang="en-US" dirty="0"/>
              <a:t>作業系統，之後似乎就沒有作業系統使用這個演算法</a:t>
            </a:r>
            <a:endParaRPr kumimoji="1" lang="en-US" altLang="zh-CN" dirty="0"/>
          </a:p>
          <a:p>
            <a:pPr lvl="1">
              <a:lnSpc>
                <a:spcPct val="150000"/>
              </a:lnSpc>
            </a:pPr>
            <a:r>
              <a:rPr kumimoji="1" lang="zh-CN" altLang="en-US" dirty="0"/>
              <a:t>請注意：很多研究所考試喜歡考</a:t>
            </a:r>
            <a:r>
              <a:rPr kumimoji="1" lang="en-US" altLang="zh-CN" dirty="0"/>
              <a:t>Banker’s algorithm</a:t>
            </a:r>
          </a:p>
          <a:p>
            <a:pPr lvl="1">
              <a:lnSpc>
                <a:spcPct val="150000"/>
              </a:lnSpc>
            </a:pPr>
            <a:r>
              <a:rPr kumimoji="1" lang="zh-CN" altLang="en-US" dirty="0"/>
              <a:t>投影片的附錄會有</a:t>
            </a:r>
            <a:r>
              <a:rPr kumimoji="1" lang="en-US" altLang="zh-CN" dirty="0"/>
              <a:t>Banker’s algorithm</a:t>
            </a:r>
            <a:r>
              <a:rPr kumimoji="1" lang="zh-CN" altLang="en-US" dirty="0"/>
              <a:t>的詳細介紹，但上課不教</a:t>
            </a:r>
            <a:endParaRPr kumimoji="1"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66112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43C54B-32AD-E04B-BF43-A32371D02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上課教材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544215E-7D94-0545-BDED-825728540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kumimoji="1" lang="zh-TW" altLang="en-US" dirty="0"/>
              <a:t>將以實用為主</a:t>
            </a:r>
            <a:endParaRPr kumimoji="1" lang="en-US" altLang="zh-TW" dirty="0"/>
          </a:p>
          <a:p>
            <a:pPr marL="914400" lvl="1" indent="-457200">
              <a:buFont typeface="+mj-lt"/>
              <a:buAutoNum type="arabicPeriod"/>
            </a:pPr>
            <a:r>
              <a:rPr kumimoji="1" lang="zh-TW" altLang="en-US" dirty="0"/>
              <a:t>同學們經歷大學、碩士以後就是就業了，希望帶給各位同學比較新一點的知識，工作上用得到的知識</a:t>
            </a:r>
            <a:endParaRPr kumimoji="1" lang="en-US" altLang="zh-TW" dirty="0"/>
          </a:p>
          <a:p>
            <a:pPr marL="914400" lvl="1" indent="-457200">
              <a:buFont typeface="+mj-lt"/>
              <a:buAutoNum type="arabicPeriod"/>
            </a:pPr>
            <a:r>
              <a:rPr kumimoji="1" lang="zh-TW" altLang="en-US" dirty="0"/>
              <a:t>沒有任何公司會聘僱員工進入公司「讀書」</a:t>
            </a:r>
            <a:endParaRPr kumimoji="1" lang="en-US" altLang="zh-TW" dirty="0"/>
          </a:p>
          <a:p>
            <a:r>
              <a:rPr kumimoji="1" lang="zh-TW" altLang="en-US" dirty="0"/>
              <a:t>例如：</a:t>
            </a:r>
            <a:r>
              <a:rPr kumimoji="1" lang="en-US" altLang="zh-TW" dirty="0"/>
              <a:t>spinlock</a:t>
            </a:r>
            <a:r>
              <a:rPr kumimoji="1" lang="zh-CN" altLang="en-US" dirty="0"/>
              <a:t>我們將介紹</a:t>
            </a:r>
            <a:endParaRPr kumimoji="1" lang="en-US" altLang="zh-CN" dirty="0"/>
          </a:p>
          <a:p>
            <a:pPr lvl="1"/>
            <a:r>
              <a:rPr kumimoji="1" lang="en-US" altLang="zh-TW" dirty="0" err="1"/>
              <a:t>rw</a:t>
            </a:r>
            <a:r>
              <a:rPr kumimoji="1" lang="en-US" altLang="zh-TW" dirty="0"/>
              <a:t>-spinlock</a:t>
            </a:r>
          </a:p>
          <a:p>
            <a:pPr lvl="1"/>
            <a:r>
              <a:rPr kumimoji="1" lang="en-US" altLang="zh-TW" dirty="0"/>
              <a:t>sequential lock</a:t>
            </a:r>
          </a:p>
          <a:p>
            <a:pPr lvl="1"/>
            <a:r>
              <a:rPr kumimoji="1" lang="en-US" altLang="zh-TW" dirty="0"/>
              <a:t>ticket lock</a:t>
            </a:r>
          </a:p>
          <a:p>
            <a:pPr lvl="1"/>
            <a:r>
              <a:rPr kumimoji="1" lang="zh-CN" altLang="en-US" dirty="0"/>
              <a:t>這些</a:t>
            </a:r>
            <a:r>
              <a:rPr kumimoji="1" lang="en-US" altLang="zh-CN" dirty="0"/>
              <a:t>spinlock</a:t>
            </a:r>
            <a:r>
              <a:rPr kumimoji="1" lang="zh-CN" altLang="en-US" dirty="0"/>
              <a:t>並不包含在恐龍書中，但在工作上可能用得到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61119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3CEB465-9948-FC47-9B2D-3128B86F2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上課教材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8522CD9-F0D4-4E42-9520-7419C2C74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kumimoji="1" lang="zh-TW" altLang="en-US" dirty="0"/>
              <a:t>以排</a:t>
            </a:r>
            <a:r>
              <a:rPr kumimoji="1" lang="zh-CN" altLang="en-US" dirty="0"/>
              <a:t>程</a:t>
            </a:r>
            <a:r>
              <a:rPr kumimoji="1" lang="zh-TW" altLang="en-US" dirty="0"/>
              <a:t>演算法為例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將介紹課本的基本演算法（如：</a:t>
            </a:r>
            <a:r>
              <a:rPr kumimoji="1" lang="en-US" altLang="zh-TW" dirty="0"/>
              <a:t>FIFO</a:t>
            </a:r>
            <a:r>
              <a:rPr kumimoji="1" lang="zh-TW" altLang="en-US" dirty="0"/>
              <a:t>，</a:t>
            </a:r>
            <a:r>
              <a:rPr kumimoji="1" lang="en-US" altLang="zh-TW" dirty="0"/>
              <a:t>SJF</a:t>
            </a:r>
            <a:r>
              <a:rPr kumimoji="1" lang="zh-TW" altLang="en-US" dirty="0"/>
              <a:t>、</a:t>
            </a:r>
            <a:r>
              <a:rPr kumimoji="1" lang="en-US" altLang="zh-TW" dirty="0"/>
              <a:t>RR</a:t>
            </a:r>
            <a:r>
              <a:rPr kumimoji="1" lang="zh-TW" altLang="en-US" dirty="0"/>
              <a:t>）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介紹</a:t>
            </a:r>
            <a:r>
              <a:rPr kumimoji="1" lang="en-US" altLang="zh-TW" dirty="0"/>
              <a:t>Linux 2.4</a:t>
            </a:r>
            <a:r>
              <a:rPr kumimoji="1" lang="zh-CN" altLang="en-US" dirty="0"/>
              <a:t>的排程演算法</a:t>
            </a:r>
            <a:endParaRPr kumimoji="1" lang="en-US" altLang="zh-CN" dirty="0"/>
          </a:p>
          <a:p>
            <a:pPr lvl="1"/>
            <a:r>
              <a:rPr kumimoji="1" lang="zh-CN" altLang="en-US" dirty="0"/>
              <a:t>介紹</a:t>
            </a:r>
            <a:r>
              <a:rPr kumimoji="1" lang="en-US" altLang="zh-CN" dirty="0"/>
              <a:t>Linux 2.6</a:t>
            </a:r>
            <a:r>
              <a:rPr kumimoji="1" lang="zh-CN" altLang="en-US" dirty="0"/>
              <a:t>的</a:t>
            </a:r>
            <a:r>
              <a:rPr kumimoji="1" lang="en-US" altLang="zh-CN" dirty="0"/>
              <a:t>O(1)</a:t>
            </a:r>
          </a:p>
          <a:p>
            <a:pPr lvl="1"/>
            <a:r>
              <a:rPr kumimoji="1" lang="zh-CN" altLang="en-US" dirty="0"/>
              <a:t>介紹</a:t>
            </a:r>
            <a:r>
              <a:rPr kumimoji="1" lang="en-US" altLang="zh-CN" dirty="0"/>
              <a:t>Linux 2.6 ~ </a:t>
            </a:r>
            <a:r>
              <a:rPr kumimoji="1" lang="zh-CN" altLang="en-US" dirty="0"/>
              <a:t>現在的</a:t>
            </a:r>
            <a:r>
              <a:rPr kumimoji="1" lang="en-US" altLang="zh-CN" dirty="0"/>
              <a:t>complete fair scheduling</a:t>
            </a:r>
            <a:r>
              <a:rPr kumimoji="1" lang="zh-CN" altLang="en-US" dirty="0"/>
              <a:t>（</a:t>
            </a:r>
            <a:r>
              <a:rPr kumimoji="1" lang="en-US" altLang="zh-CN" dirty="0"/>
              <a:t>CFS</a:t>
            </a:r>
            <a:r>
              <a:rPr kumimoji="1" lang="zh-CN" altLang="en-US" dirty="0"/>
              <a:t>）</a:t>
            </a:r>
            <a:endParaRPr kumimoji="1" lang="en-US" altLang="zh-CN" dirty="0"/>
          </a:p>
          <a:p>
            <a:r>
              <a:rPr kumimoji="1" lang="zh-CN" altLang="en-US" dirty="0"/>
              <a:t>介紹這些演算法，將大致介紹之前演算法的缺點，後者如何改善前者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37663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/>
              <a:t>「參考書」</a:t>
            </a:r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zh-TW" altLang="en-US" dirty="0"/>
              <a:t>恐龍本</a:t>
            </a:r>
            <a:endParaRPr lang="en-US" altLang="zh-TW" dirty="0"/>
          </a:p>
          <a:p>
            <a:pPr lvl="1"/>
            <a:r>
              <a:rPr lang="en-US" b="1" dirty="0"/>
              <a:t>Operating System Concepts</a:t>
            </a:r>
          </a:p>
          <a:p>
            <a:pPr lvl="1"/>
            <a:r>
              <a:rPr lang="en-US" altLang="zh-TW" dirty="0"/>
              <a:t>By A. </a:t>
            </a:r>
            <a:r>
              <a:rPr lang="en-US" altLang="zh-TW" dirty="0" err="1"/>
              <a:t>Silberschatz</a:t>
            </a:r>
            <a:r>
              <a:rPr lang="en-US" altLang="zh-TW" dirty="0"/>
              <a:t> , P. Galvin, and G. Gagne, 9th edition, JOHN WILEY &amp; SONS, Inc.</a:t>
            </a:r>
          </a:p>
          <a:p>
            <a:pPr lvl="1"/>
            <a:r>
              <a:rPr lang="en-US" dirty="0"/>
              <a:t>ISBN: </a:t>
            </a:r>
            <a:r>
              <a:rPr lang="cs-CZ" dirty="0"/>
              <a:t>1118093755</a:t>
            </a:r>
          </a:p>
          <a:p>
            <a:r>
              <a:rPr lang="zh-CN" altLang="en-US" dirty="0"/>
              <a:t>如果同學們以研究所考試為目標</a:t>
            </a:r>
            <a:endParaRPr lang="en-US" altLang="zh-CN" dirty="0"/>
          </a:p>
          <a:p>
            <a:pPr lvl="1"/>
            <a:r>
              <a:rPr lang="zh-CN" altLang="en-US" dirty="0"/>
              <a:t>或許可以考慮何老師的課程，何老師具有豐富的教學經驗，在恐龍書的詮釋方面非常精闢。</a:t>
            </a:r>
            <a:endParaRPr lang="en-US" altLang="zh-TW" dirty="0"/>
          </a:p>
        </p:txBody>
      </p:sp>
      <p:pic>
        <p:nvPicPr>
          <p:cNvPr id="1026" name="Picture 2" descr="ttps://images-na.ssl-images-amazon.com/images/I/519SED45Gj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405" y="130324"/>
            <a:ext cx="2097866" cy="299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上課規劃表（</a:t>
            </a:r>
            <a:r>
              <a:rPr lang="zh-TW" altLang="en-US" u="sng" dirty="0">
                <a:latin typeface="Adobe 繁黑體 Std B"/>
                <a:ea typeface="Adobe 繁黑體 Std B"/>
                <a:cs typeface="Adobe 繁黑體 Std B"/>
              </a:rPr>
              <a:t>暫定</a:t>
            </a:r>
            <a:r>
              <a:rPr lang="zh-TW" altLang="en-US" dirty="0"/>
              <a:t>）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06748885"/>
              </p:ext>
            </p:extLst>
          </p:nvPr>
        </p:nvGraphicFramePr>
        <p:xfrm>
          <a:off x="2362200" y="2193450"/>
          <a:ext cx="3429000" cy="3718798"/>
        </p:xfrm>
        <a:graphic>
          <a:graphicData uri="http://schemas.openxmlformats.org/drawingml/2006/table">
            <a:tbl>
              <a:tblPr firstRow="1">
                <a:tableStyleId>{3C2FFA5D-87B4-456A-9821-1D502468CF0F}</a:tableStyleId>
              </a:tblPr>
              <a:tblGrid>
                <a:gridCol w="1328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3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6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000" u="none" strike="noStrike" dirty="0">
                          <a:effectLst/>
                        </a:rPr>
                        <a:t>週次</a:t>
                      </a:r>
                      <a:endParaRPr lang="zh-TW" sz="10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716" marR="10716" marT="107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000" u="none" strike="noStrike">
                          <a:effectLst/>
                        </a:rPr>
                        <a:t>授課內容</a:t>
                      </a:r>
                      <a:endParaRPr lang="zh-TW" sz="1000" b="0" i="0" u="none" strike="noStrike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716" marR="10716" marT="107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000" u="none" strike="noStrike">
                          <a:effectLst/>
                        </a:rPr>
                        <a:t>授課方式</a:t>
                      </a:r>
                      <a:endParaRPr lang="zh-TW" sz="1000" b="0" i="0" u="none" strike="noStrike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716" marR="10716" marT="1071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184">
                <a:tc>
                  <a:txBody>
                    <a:bodyPr/>
                    <a:lstStyle/>
                    <a:p>
                      <a:pPr algn="l" fontAlgn="ctr"/>
                      <a:r>
                        <a:rPr lang="zh-TW" sz="1000" u="none" strike="noStrike" dirty="0">
                          <a:effectLst/>
                        </a:rPr>
                        <a:t>1（9.1</a:t>
                      </a:r>
                      <a:r>
                        <a:rPr lang="en-US" altLang="zh-TW" sz="1000" u="none" strike="noStrike" dirty="0">
                          <a:effectLst/>
                        </a:rPr>
                        <a:t>5</a:t>
                      </a:r>
                      <a:r>
                        <a:rPr lang="zh-TW" sz="1000" u="none" strike="noStrike" dirty="0">
                          <a:effectLst/>
                        </a:rPr>
                        <a:t>）</a:t>
                      </a:r>
                      <a:endParaRPr lang="zh-TW" sz="10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716" marR="10716" marT="107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sz="1000" u="none" strike="noStrike">
                          <a:effectLst/>
                        </a:rPr>
                        <a:t>說明修課原則</a:t>
                      </a:r>
                      <a:endParaRPr lang="zh-TW" sz="1000" b="0" i="0" u="none" strike="noStrike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716" marR="10716" marT="107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000" u="none" strike="noStrike" dirty="0">
                          <a:effectLst/>
                        </a:rPr>
                        <a:t>面授</a:t>
                      </a:r>
                      <a:endParaRPr lang="zh-TW" sz="10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716" marR="10716" marT="1071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309">
                <a:tc>
                  <a:txBody>
                    <a:bodyPr/>
                    <a:lstStyle/>
                    <a:p>
                      <a:pPr algn="l" fontAlgn="ctr"/>
                      <a:r>
                        <a:rPr lang="zh-TW" sz="1000" u="none" strike="noStrike" dirty="0">
                          <a:effectLst/>
                        </a:rPr>
                        <a:t>2（9.</a:t>
                      </a:r>
                      <a:r>
                        <a:rPr lang="en-US" altLang="zh-TW" sz="1000" u="none" strike="noStrike" dirty="0">
                          <a:effectLst/>
                        </a:rPr>
                        <a:t>22</a:t>
                      </a:r>
                      <a:r>
                        <a:rPr lang="zh-TW" sz="1000" u="none" strike="noStrike" dirty="0">
                          <a:effectLst/>
                        </a:rPr>
                        <a:t>）</a:t>
                      </a:r>
                      <a:endParaRPr lang="zh-TW" sz="10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716" marR="10716" marT="107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sz="1100" u="none" strike="noStrike" dirty="0">
                          <a:effectLst/>
                        </a:rPr>
                        <a:t>Introduction</a:t>
                      </a:r>
                      <a:endParaRPr lang="zh-TW" sz="11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716" marR="10716" marT="107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000" u="none" strike="noStrike" dirty="0">
                          <a:effectLst/>
                        </a:rPr>
                        <a:t>面授</a:t>
                      </a:r>
                      <a:endParaRPr lang="zh-TW" sz="10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716" marR="10716" marT="10716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184">
                <a:tc>
                  <a:txBody>
                    <a:bodyPr/>
                    <a:lstStyle/>
                    <a:p>
                      <a:pPr algn="l" fontAlgn="ctr"/>
                      <a:r>
                        <a:rPr lang="zh-TW" sz="1000" u="none" strike="noStrike" dirty="0">
                          <a:effectLst/>
                        </a:rPr>
                        <a:t>3（</a:t>
                      </a:r>
                      <a:r>
                        <a:rPr lang="en-US" altLang="zh-TW" sz="1000" u="none" strike="noStrike" dirty="0">
                          <a:effectLst/>
                        </a:rPr>
                        <a:t>9</a:t>
                      </a:r>
                      <a:r>
                        <a:rPr lang="zh-TW" sz="1000" u="none" strike="noStrike" dirty="0">
                          <a:effectLst/>
                        </a:rPr>
                        <a:t>. </a:t>
                      </a:r>
                      <a:r>
                        <a:rPr lang="en-US" altLang="zh-TW" sz="1000" u="none" strike="noStrike" dirty="0">
                          <a:effectLst/>
                        </a:rPr>
                        <a:t>29</a:t>
                      </a:r>
                      <a:r>
                        <a:rPr lang="zh-TW" sz="1000" u="none" strike="noStrike" dirty="0">
                          <a:effectLst/>
                        </a:rPr>
                        <a:t>）</a:t>
                      </a:r>
                      <a:endParaRPr lang="zh-TW" sz="10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716" marR="10716" marT="107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sz="1100" u="none" strike="noStrike">
                          <a:effectLst/>
                        </a:rPr>
                        <a:t>System Structures </a:t>
                      </a:r>
                      <a:endParaRPr lang="zh-TW" sz="1100" b="0" i="0" u="none" strike="noStrike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716" marR="10716" marT="107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000" u="none" strike="noStrike" dirty="0">
                          <a:effectLst/>
                        </a:rPr>
                        <a:t>面授</a:t>
                      </a:r>
                      <a:endParaRPr lang="zh-TW" sz="10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716" marR="10716" marT="10716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184">
                <a:tc>
                  <a:txBody>
                    <a:bodyPr/>
                    <a:lstStyle/>
                    <a:p>
                      <a:pPr algn="l" fontAlgn="ctr"/>
                      <a:r>
                        <a:rPr lang="zh-TW" sz="1000" u="none" strike="noStrike" dirty="0">
                          <a:effectLst/>
                        </a:rPr>
                        <a:t>4（</a:t>
                      </a:r>
                      <a:r>
                        <a:rPr lang="en-US" altLang="zh-TW" sz="1000" u="none" strike="noStrike" dirty="0">
                          <a:effectLst/>
                        </a:rPr>
                        <a:t>10</a:t>
                      </a:r>
                      <a:r>
                        <a:rPr lang="zh-TW" sz="1000" u="none" strike="noStrike" dirty="0">
                          <a:effectLst/>
                        </a:rPr>
                        <a:t>. </a:t>
                      </a:r>
                      <a:r>
                        <a:rPr lang="en-US" altLang="zh-TW" sz="1000" u="none" strike="noStrike" dirty="0">
                          <a:effectLst/>
                        </a:rPr>
                        <a:t>6</a:t>
                      </a:r>
                      <a:r>
                        <a:rPr lang="zh-TW" sz="1000" u="none" strike="noStrike" dirty="0">
                          <a:effectLst/>
                        </a:rPr>
                        <a:t>）</a:t>
                      </a:r>
                      <a:endParaRPr lang="zh-TW" sz="10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716" marR="10716" marT="107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sz="1100" u="none" strike="noStrike" dirty="0">
                          <a:effectLst/>
                        </a:rPr>
                        <a:t>Process-Concept </a:t>
                      </a:r>
                      <a:endParaRPr lang="zh-TW" altLang="en-US" sz="1100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zh-TW" altLang="en-US" sz="1100" u="none" strike="noStrike" dirty="0">
                          <a:effectLst/>
                        </a:rPr>
                        <a:t>回家考（</a:t>
                      </a:r>
                      <a:r>
                        <a:rPr lang="en-US" altLang="zh-TW" sz="1100" u="none" strike="noStrike" dirty="0">
                          <a:effectLst/>
                        </a:rPr>
                        <a:t>1</a:t>
                      </a:r>
                      <a:r>
                        <a:rPr lang="zh-TW" altLang="en-US" sz="1100" u="none" strike="noStrike" dirty="0">
                          <a:effectLst/>
                        </a:rPr>
                        <a:t>）</a:t>
                      </a:r>
                      <a:endParaRPr lang="en-US" altLang="zh-TW" sz="11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716" marR="10716" marT="107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000" u="none" strike="noStrike" dirty="0">
                          <a:effectLst/>
                        </a:rPr>
                        <a:t>面授</a:t>
                      </a:r>
                      <a:endParaRPr lang="zh-TW" sz="10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716" marR="10716" marT="10716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4368">
                <a:tc>
                  <a:txBody>
                    <a:bodyPr/>
                    <a:lstStyle/>
                    <a:p>
                      <a:pPr algn="l" fontAlgn="ctr"/>
                      <a:r>
                        <a:rPr lang="zh-TW" sz="1000" u="none" strike="noStrike" dirty="0">
                          <a:effectLst/>
                        </a:rPr>
                        <a:t>5（10. </a:t>
                      </a:r>
                      <a:r>
                        <a:rPr lang="en-US" altLang="zh-TW" sz="1000" u="none" strike="noStrike" dirty="0">
                          <a:effectLst/>
                        </a:rPr>
                        <a:t>13</a:t>
                      </a:r>
                      <a:r>
                        <a:rPr lang="zh-TW" sz="1000" u="none" strike="noStrike" dirty="0">
                          <a:effectLst/>
                        </a:rPr>
                        <a:t>）</a:t>
                      </a:r>
                      <a:endParaRPr lang="zh-TW" sz="10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716" marR="10716" marT="107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sz="1100" u="none" strike="noStrike" dirty="0">
                          <a:effectLst/>
                        </a:rPr>
                        <a:t>Process-Concept, Multithreaded Programming </a:t>
                      </a:r>
                      <a:endParaRPr lang="zh-TW" sz="11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716" marR="10716" marT="107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000" u="none" strike="noStrike" dirty="0">
                          <a:effectLst/>
                        </a:rPr>
                        <a:t>面授</a:t>
                      </a:r>
                      <a:endParaRPr lang="zh-TW" sz="10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716" marR="10716" marT="10716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902">
                <a:tc>
                  <a:txBody>
                    <a:bodyPr/>
                    <a:lstStyle/>
                    <a:p>
                      <a:pPr algn="l" fontAlgn="ctr"/>
                      <a:r>
                        <a:rPr lang="zh-TW" sz="1000" u="none" strike="noStrike" dirty="0">
                          <a:effectLst/>
                        </a:rPr>
                        <a:t>6（10. </a:t>
                      </a:r>
                      <a:r>
                        <a:rPr lang="en-US" altLang="zh-TW" sz="1000" u="none" strike="noStrike" dirty="0">
                          <a:effectLst/>
                        </a:rPr>
                        <a:t>20</a:t>
                      </a:r>
                      <a:r>
                        <a:rPr lang="zh-TW" sz="1000" u="none" strike="noStrike" dirty="0">
                          <a:effectLst/>
                        </a:rPr>
                        <a:t>）</a:t>
                      </a:r>
                      <a:endParaRPr lang="zh-TW" sz="10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716" marR="10716" marT="107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sz="1100" u="none" strike="noStrike" dirty="0">
                          <a:effectLst/>
                        </a:rPr>
                        <a:t>Multithreaded Programming </a:t>
                      </a:r>
                      <a:endParaRPr lang="zh-TW" sz="11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716" marR="10716" marT="107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000" u="none" strike="noStrike" dirty="0">
                          <a:effectLst/>
                        </a:rPr>
                        <a:t>面授</a:t>
                      </a:r>
                      <a:endParaRPr lang="zh-TW" sz="10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716" marR="10716" marT="10716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2184">
                <a:tc>
                  <a:txBody>
                    <a:bodyPr/>
                    <a:lstStyle/>
                    <a:p>
                      <a:pPr algn="l" fontAlgn="ctr"/>
                      <a:r>
                        <a:rPr lang="zh-TW" sz="1000" u="none" strike="noStrike" dirty="0">
                          <a:effectLst/>
                        </a:rPr>
                        <a:t>7（10. </a:t>
                      </a:r>
                      <a:r>
                        <a:rPr lang="en-US" altLang="zh-TW" sz="1000" u="none" strike="noStrike" dirty="0">
                          <a:effectLst/>
                        </a:rPr>
                        <a:t>27</a:t>
                      </a:r>
                      <a:r>
                        <a:rPr lang="zh-TW" sz="1000" u="none" strike="noStrike" dirty="0">
                          <a:effectLst/>
                        </a:rPr>
                        <a:t>）</a:t>
                      </a:r>
                      <a:endParaRPr lang="zh-TW" sz="10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716" marR="10716" marT="107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sz="1100" u="none" strike="noStrike">
                          <a:effectLst/>
                        </a:rPr>
                        <a:t>Process Scheduling </a:t>
                      </a:r>
                      <a:endParaRPr lang="zh-TW" sz="1100" b="0" i="0" u="none" strike="noStrike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716" marR="10716" marT="107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000" u="none" strike="noStrike" dirty="0">
                          <a:effectLst/>
                        </a:rPr>
                        <a:t>面授</a:t>
                      </a:r>
                      <a:endParaRPr lang="zh-TW" sz="10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716" marR="10716" marT="10716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7902">
                <a:tc>
                  <a:txBody>
                    <a:bodyPr/>
                    <a:lstStyle/>
                    <a:p>
                      <a:pPr algn="l" fontAlgn="ctr"/>
                      <a:r>
                        <a:rPr lang="zh-TW" sz="1000" u="none" strike="noStrike" dirty="0">
                          <a:effectLst/>
                        </a:rPr>
                        <a:t>8（</a:t>
                      </a:r>
                      <a:r>
                        <a:rPr lang="en-US" altLang="zh-TW" sz="1000" u="none" strike="noStrike" dirty="0">
                          <a:effectLst/>
                        </a:rPr>
                        <a:t>11.</a:t>
                      </a:r>
                      <a:r>
                        <a:rPr lang="en-US" altLang="zh-TW" sz="1000" u="none" strike="noStrike" baseline="0" dirty="0">
                          <a:effectLst/>
                        </a:rPr>
                        <a:t> 3</a:t>
                      </a:r>
                      <a:r>
                        <a:rPr lang="zh-TW" sz="1000" u="none" strike="noStrike" dirty="0">
                          <a:effectLst/>
                        </a:rPr>
                        <a:t>）</a:t>
                      </a:r>
                      <a:endParaRPr lang="zh-TW" sz="10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716" marR="10716" marT="107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sz="1100" u="none" strike="noStrike" dirty="0">
                          <a:effectLst/>
                        </a:rPr>
                        <a:t>Process Scheduling, Synchronization</a:t>
                      </a:r>
                      <a:endParaRPr lang="en-US" altLang="zh-TW" sz="1100" u="none" strike="noStrike" dirty="0">
                        <a:effectLst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u="none" strike="noStrike" kern="1200" dirty="0">
                          <a:effectLst/>
                        </a:rPr>
                        <a:t>回家考（</a:t>
                      </a:r>
                      <a:r>
                        <a:rPr lang="en-US" altLang="zh-TW" sz="1100" u="none" strike="noStrike" kern="1200" dirty="0">
                          <a:effectLst/>
                        </a:rPr>
                        <a:t>2</a:t>
                      </a:r>
                      <a:r>
                        <a:rPr lang="zh-TW" altLang="en-US" sz="1100" u="none" strike="noStrike" kern="1200" dirty="0">
                          <a:effectLst/>
                        </a:rPr>
                        <a:t>）</a:t>
                      </a:r>
                      <a:endParaRPr lang="zh-TW" altLang="en-US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716" marR="10716" marT="107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000" u="none" strike="noStrike" dirty="0">
                          <a:effectLst/>
                        </a:rPr>
                        <a:t>面授</a:t>
                      </a:r>
                      <a:endParaRPr lang="zh-TW" sz="10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716" marR="10716" marT="10716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4309">
                <a:tc>
                  <a:txBody>
                    <a:bodyPr/>
                    <a:lstStyle/>
                    <a:p>
                      <a:pPr algn="l" fontAlgn="ctr"/>
                      <a:r>
                        <a:rPr lang="zh-TW" sz="1000" u="none" strike="noStrike" dirty="0">
                          <a:effectLst/>
                        </a:rPr>
                        <a:t>9（11. </a:t>
                      </a:r>
                      <a:r>
                        <a:rPr lang="en-US" altLang="zh-TW" sz="1000" u="none" strike="noStrike" dirty="0">
                          <a:effectLst/>
                        </a:rPr>
                        <a:t>10</a:t>
                      </a:r>
                      <a:r>
                        <a:rPr lang="zh-TW" sz="1000" u="none" strike="noStrike" dirty="0">
                          <a:effectLst/>
                        </a:rPr>
                        <a:t>）</a:t>
                      </a:r>
                      <a:endParaRPr lang="zh-TW" sz="10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716" marR="10716" marT="107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zh-TW" sz="1100" u="none" strike="noStrike" dirty="0">
                          <a:effectLst/>
                        </a:rPr>
                        <a:t>期中考</a:t>
                      </a:r>
                      <a:endParaRPr lang="zh-TW" sz="11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716" marR="10716" marT="107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000" u="none" strike="noStrike" dirty="0">
                          <a:effectLst/>
                        </a:rPr>
                        <a:t>面授</a:t>
                      </a:r>
                      <a:endParaRPr lang="zh-TW" sz="10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716" marR="10716" marT="10716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zh-TW" sz="1000" u="none" strike="noStrike" dirty="0">
                          <a:effectLst/>
                        </a:rPr>
                        <a:t>10（11. </a:t>
                      </a:r>
                      <a:r>
                        <a:rPr lang="en-US" altLang="zh-TW" sz="1000" u="none" strike="noStrike" dirty="0">
                          <a:effectLst/>
                        </a:rPr>
                        <a:t>17</a:t>
                      </a:r>
                      <a:r>
                        <a:rPr lang="zh-TW" sz="1000" u="none" strike="noStrike" dirty="0">
                          <a:effectLst/>
                        </a:rPr>
                        <a:t>）</a:t>
                      </a:r>
                      <a:endParaRPr lang="zh-TW" sz="10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716" marR="10716" marT="10716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Synchronizati</a:t>
                      </a:r>
                      <a:r>
                        <a:rPr lang="en-US" altLang="zh-TW" sz="1100" u="none" strike="noStrike" kern="1200" noProof="0" dirty="0">
                          <a:effectLst/>
                        </a:rPr>
                        <a:t>on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8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716" marR="10716" marT="107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000" u="none" strike="noStrike" dirty="0">
                          <a:effectLst/>
                        </a:rPr>
                        <a:t>面授</a:t>
                      </a:r>
                      <a:endParaRPr lang="zh-TW" sz="10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716" marR="10716" marT="10716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14" name="Content Placeholder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06195012"/>
              </p:ext>
            </p:extLst>
          </p:nvPr>
        </p:nvGraphicFramePr>
        <p:xfrm>
          <a:off x="6450014" y="2407187"/>
          <a:ext cx="3428999" cy="3234975"/>
        </p:xfrm>
        <a:graphic>
          <a:graphicData uri="http://schemas.openxmlformats.org/drawingml/2006/table">
            <a:tbl>
              <a:tblPr firstRow="1">
                <a:tableStyleId>{3C2FFA5D-87B4-456A-9821-1D502468CF0F}</a:tableStyleId>
              </a:tblPr>
              <a:tblGrid>
                <a:gridCol w="1340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2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377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</a:rPr>
                        <a:t>週次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236" marR="10236" marT="10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>
                          <a:effectLst/>
                        </a:rPr>
                        <a:t>授課內容</a:t>
                      </a:r>
                      <a:endParaRPr lang="zh-TW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236" marR="10236" marT="10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授課方式</a:t>
                      </a:r>
                      <a:endParaRPr lang="zh-TW" altLang="en-US" sz="1000" b="0" i="0" u="none" strike="noStrike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236" marR="10236" marT="1023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3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11（11. 24）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236" marR="10236" marT="102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Synchronization, Deadlocks 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236" marR="10236" marT="10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000" u="none" strike="noStrike" dirty="0">
                          <a:effectLst/>
                        </a:rPr>
                        <a:t>面授</a:t>
                      </a:r>
                      <a:endParaRPr lang="zh-TW" sz="10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716" marR="10716" marT="1071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0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12（12. 1）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236" marR="10236" marT="102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Deadlocks 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u="none" strike="noStrike" kern="1200" dirty="0">
                          <a:effectLst/>
                        </a:rPr>
                        <a:t>回家考（</a:t>
                      </a:r>
                      <a:r>
                        <a:rPr lang="en-US" altLang="zh-TW" sz="1100" u="none" strike="noStrike" kern="1200" dirty="0">
                          <a:effectLst/>
                        </a:rPr>
                        <a:t>3</a:t>
                      </a:r>
                      <a:r>
                        <a:rPr lang="zh-TW" altLang="en-US" sz="1100" u="none" strike="noStrike" kern="1200" dirty="0">
                          <a:effectLst/>
                        </a:rPr>
                        <a:t>）</a:t>
                      </a:r>
                      <a:endParaRPr lang="zh-TW" altLang="en-US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236" marR="10236" marT="10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000" u="none" strike="noStrike" dirty="0">
                          <a:effectLst/>
                        </a:rPr>
                        <a:t>面授</a:t>
                      </a:r>
                      <a:endParaRPr lang="zh-TW" sz="10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716" marR="10716" marT="10716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8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13（12. 8）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236" marR="10236" marT="102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Memory-Management Strategies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236" marR="10236" marT="10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000" u="none" strike="noStrike" dirty="0">
                          <a:effectLst/>
                        </a:rPr>
                        <a:t>面授</a:t>
                      </a:r>
                      <a:endParaRPr lang="zh-TW" sz="10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716" marR="10716" marT="10716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8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14（12. 15）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236" marR="10236" marT="102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Memory-Management Strategies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236" marR="10236" marT="10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000" u="none" strike="noStrike" dirty="0">
                          <a:effectLst/>
                        </a:rPr>
                        <a:t>面授</a:t>
                      </a:r>
                      <a:endParaRPr lang="zh-TW" sz="10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716" marR="10716" marT="10716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8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15（12. 22）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236" marR="10236" marT="102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Virtual-Memory Management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236" marR="10236" marT="10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000" u="none" strike="noStrike" dirty="0">
                          <a:effectLst/>
                        </a:rPr>
                        <a:t>面授</a:t>
                      </a:r>
                      <a:endParaRPr lang="zh-TW" sz="10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716" marR="10716" marT="10716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8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16（12. 29）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236" marR="10236" marT="102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Virtual-Memory Management 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u="none" strike="noStrike" kern="1200" dirty="0">
                          <a:effectLst/>
                        </a:rPr>
                        <a:t>回家考（</a:t>
                      </a:r>
                      <a:r>
                        <a:rPr lang="en-US" altLang="zh-TW" sz="1100" u="none" strike="noStrike" kern="1200" dirty="0">
                          <a:effectLst/>
                        </a:rPr>
                        <a:t>4</a:t>
                      </a:r>
                      <a:r>
                        <a:rPr lang="zh-TW" altLang="en-US" sz="1100" u="none" strike="noStrike" kern="1200" dirty="0">
                          <a:effectLst/>
                        </a:rPr>
                        <a:t>）</a:t>
                      </a:r>
                      <a:endParaRPr lang="zh-TW" altLang="en-US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236" marR="10236" marT="10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000" u="none" strike="noStrike" dirty="0">
                          <a:effectLst/>
                        </a:rPr>
                        <a:t>面授</a:t>
                      </a:r>
                      <a:endParaRPr lang="zh-TW" sz="10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716" marR="10716" marT="10716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3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17 （1. 5）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236" marR="10236" marT="10236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>
                          <a:effectLst/>
                        </a:rPr>
                        <a:t>File System,</a:t>
                      </a:r>
                      <a:r>
                        <a:rPr lang="en-US" sz="1100" u="none" strike="noStrike" baseline="0" dirty="0">
                          <a:effectLst/>
                        </a:rPr>
                        <a:t> </a:t>
                      </a:r>
                      <a:r>
                        <a:rPr lang="en-US" altLang="zh-TW" sz="1100" u="none" strike="noStrike" dirty="0">
                          <a:effectLst/>
                        </a:rPr>
                        <a:t>Secondary-Storage Structure </a:t>
                      </a:r>
                      <a:endParaRPr lang="en-US" altLang="zh-TW" sz="11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236" marR="10236" marT="10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000" u="none" strike="noStrike" dirty="0">
                          <a:effectLst/>
                        </a:rPr>
                        <a:t>面授</a:t>
                      </a:r>
                      <a:endParaRPr lang="zh-TW" sz="10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716" marR="10716" marT="10716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73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18（1. 12）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236" marR="10236" marT="102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u="none" strike="noStrike" dirty="0">
                          <a:effectLst/>
                        </a:rPr>
                        <a:t>期末考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236" marR="10236" marT="10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000" u="none" strike="noStrike" dirty="0">
                          <a:effectLst/>
                        </a:rPr>
                        <a:t>面授</a:t>
                      </a:r>
                      <a:endParaRPr lang="zh-TW" sz="1000" b="0" i="0" u="none" strike="noStrike" dirty="0">
                        <a:solidFill>
                          <a:schemeClr val="tx1"/>
                        </a:solidFill>
                        <a:effectLst/>
                        <a:latin typeface="Apple LiGothic Medium"/>
                        <a:ea typeface="Apple LiGothic Medium"/>
                        <a:cs typeface="Apple LiGothic Medium"/>
                      </a:endParaRPr>
                    </a:p>
                  </a:txBody>
                  <a:tcPr marL="10716" marR="10716" marT="10716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文字方塊 1">
            <a:extLst>
              <a:ext uri="{FF2B5EF4-FFF2-40B4-BE49-F238E27FC236}">
                <a16:creationId xmlns:a16="http://schemas.microsoft.com/office/drawing/2014/main" id="{0558EFC4-0797-7B47-B2AD-CA965BEFE943}"/>
              </a:ext>
            </a:extLst>
          </p:cNvPr>
          <p:cNvSpPr txBox="1"/>
          <p:nvPr/>
        </p:nvSpPr>
        <p:spPr>
          <a:xfrm>
            <a:off x="1661742" y="6093296"/>
            <a:ext cx="7651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dirty="0"/>
              <a:t>請看週次就好，「可能會加課</a:t>
            </a:r>
            <a:r>
              <a:rPr kumimoji="1" lang="zh-TW" altLang="en-US" dirty="0"/>
              <a:t>」，加課時間會是星期六、日，如果無法來上課的同學可以看上課錄影</a:t>
            </a: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86291611"/>
      </p:ext>
    </p:extLst>
  </p:cSld>
  <p:clrMapOvr>
    <a:masterClrMapping/>
  </p:clrMapOvr>
</p:sld>
</file>

<file path=ppt/theme/theme1.xml><?xml version="1.0" encoding="utf-8"?>
<a:theme xmlns:a="http://schemas.openxmlformats.org/drawingml/2006/main" name="柏林">
  <a:themeElements>
    <a:clrScheme name="柏林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柏林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{FBD58114-19B8-5745-91B9-618430054253}tf10001057</Template>
  <TotalTime>487</TotalTime>
  <Words>776</Words>
  <Application>Microsoft Macintosh PowerPoint</Application>
  <PresentationFormat>寬螢幕</PresentationFormat>
  <Paragraphs>135</Paragraphs>
  <Slides>10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Adobe 繁黑體 Std B</vt:lpstr>
      <vt:lpstr>Apple LiGothic Medium</vt:lpstr>
      <vt:lpstr>黑体</vt:lpstr>
      <vt:lpstr>Arial</vt:lpstr>
      <vt:lpstr>Calibri</vt:lpstr>
      <vt:lpstr>柏林</vt:lpstr>
      <vt:lpstr>作業系統概論</vt:lpstr>
      <vt:lpstr>修課前</vt:lpstr>
      <vt:lpstr>課程進行方式</vt:lpstr>
      <vt:lpstr>課程評分方式</vt:lpstr>
      <vt:lpstr>上課教材</vt:lpstr>
      <vt:lpstr>上課教材</vt:lpstr>
      <vt:lpstr>上課教材</vt:lpstr>
      <vt:lpstr>「參考書」</vt:lpstr>
      <vt:lpstr>上課規劃表（暫定）</vt:lpstr>
      <vt:lpstr>回家考（暫定）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作業系統 B</dc:title>
  <dc:creator>Windows 使用者</dc:creator>
  <cp:lastModifiedBy>習五 羅</cp:lastModifiedBy>
  <cp:revision>47</cp:revision>
  <dcterms:created xsi:type="dcterms:W3CDTF">2008-09-15T21:53:35Z</dcterms:created>
  <dcterms:modified xsi:type="dcterms:W3CDTF">2018-09-11T07:52:58Z</dcterms:modified>
</cp:coreProperties>
</file>